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27"/>
  </p:notesMasterIdLst>
  <p:sldIdLst>
    <p:sldId id="273" r:id="rId2"/>
    <p:sldId id="259" r:id="rId3"/>
    <p:sldId id="258" r:id="rId4"/>
    <p:sldId id="282" r:id="rId5"/>
    <p:sldId id="283" r:id="rId6"/>
    <p:sldId id="284" r:id="rId7"/>
    <p:sldId id="279" r:id="rId8"/>
    <p:sldId id="281" r:id="rId9"/>
    <p:sldId id="277" r:id="rId10"/>
    <p:sldId id="278" r:id="rId11"/>
    <p:sldId id="287" r:id="rId12"/>
    <p:sldId id="261" r:id="rId13"/>
    <p:sldId id="264" r:id="rId14"/>
    <p:sldId id="288" r:id="rId15"/>
    <p:sldId id="285" r:id="rId16"/>
    <p:sldId id="265" r:id="rId17"/>
    <p:sldId id="266" r:id="rId18"/>
    <p:sldId id="269" r:id="rId19"/>
    <p:sldId id="268" r:id="rId20"/>
    <p:sldId id="286" r:id="rId21"/>
    <p:sldId id="280" r:id="rId22"/>
    <p:sldId id="270" r:id="rId23"/>
    <p:sldId id="275" r:id="rId24"/>
    <p:sldId id="271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94280" autoAdjust="0"/>
  </p:normalViewPr>
  <p:slideViewPr>
    <p:cSldViewPr snapToGrid="0">
      <p:cViewPr varScale="1">
        <p:scale>
          <a:sx n="65" d="100"/>
          <a:sy n="65" d="100"/>
        </p:scale>
        <p:origin x="22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56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8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new data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new data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6A9D-612B-4217-B69C-8522672D5CA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9EBBF-EDB3-4B09-969B-3F9D4632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some descriptors before actually experiencing it</a:t>
            </a:r>
          </a:p>
          <a:p>
            <a:r>
              <a:rPr lang="en-US" dirty="0"/>
              <a:t>Compare</a:t>
            </a:r>
          </a:p>
          <a:p>
            <a:r>
              <a:rPr lang="en-US" dirty="0"/>
              <a:t>(3) To make it sound the best it can sound</a:t>
            </a:r>
          </a:p>
          <a:p>
            <a:r>
              <a:rPr lang="en-US" dirty="0"/>
              <a:t>For both playing and writing music</a:t>
            </a:r>
          </a:p>
          <a:p>
            <a:r>
              <a:rPr lang="en-US" dirty="0"/>
              <a:t>(Listen to music)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24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8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  <a:p>
            <a:r>
              <a:rPr lang="en-US" dirty="0"/>
              <a:t>Cost function</a:t>
            </a:r>
          </a:p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2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  <a:p>
            <a:r>
              <a:rPr lang="en-US" dirty="0"/>
              <a:t>Cost function</a:t>
            </a:r>
          </a:p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7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weights and biases for the whole image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pPr lvl="1"/>
            <a:r>
              <a:rPr lang="en-US" dirty="0"/>
              <a:t>More accurate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9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CNNs good for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4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latent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49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direct, better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4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WGANs solve discriminator being too powerful</a:t>
            </a:r>
          </a:p>
          <a:p>
            <a:r>
              <a:rPr lang="en-US" dirty="0"/>
              <a:t>How this applies to initial problem:</a:t>
            </a:r>
          </a:p>
          <a:p>
            <a:r>
              <a:rPr lang="en-US" dirty="0"/>
              <a:t>MIDI could somehow be represented in the </a:t>
            </a:r>
            <a:r>
              <a:rPr lang="en-US"/>
              <a:t>latent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75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better 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0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Playback is generated by copying and pasting audio snippets</a:t>
            </a:r>
          </a:p>
          <a:p>
            <a:r>
              <a:rPr lang="en-US" dirty="0"/>
              <a:t>Lists of commands to play THIS INSTRUMENT at THIS TIME for THIS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4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audio looks like</a:t>
            </a:r>
          </a:p>
          <a:p>
            <a:r>
              <a:rPr lang="en-US" dirty="0"/>
              <a:t>A microphone detects the air pressure </a:t>
            </a:r>
          </a:p>
          <a:p>
            <a:r>
              <a:rPr lang="en-US" dirty="0"/>
              <a:t>I didn’t use the audio for the recording because it was a bit noisy </a:t>
            </a:r>
          </a:p>
          <a:p>
            <a:r>
              <a:rPr lang="en-US" dirty="0"/>
              <a:t>This audio is from the dataset of small audio files I’ll be using, which I’ll describe a bit more later. </a:t>
            </a:r>
          </a:p>
          <a:p>
            <a:r>
              <a:rPr lang="en-US" dirty="0"/>
              <a:t>Zoomed in raw audio has three waves: </a:t>
            </a:r>
          </a:p>
          <a:p>
            <a:r>
              <a:rPr lang="en-US" dirty="0"/>
              <a:t>one very short</a:t>
            </a:r>
          </a:p>
          <a:p>
            <a:r>
              <a:rPr lang="en-US" dirty="0"/>
              <a:t>one being very long</a:t>
            </a:r>
          </a:p>
          <a:p>
            <a:r>
              <a:rPr lang="en-US" dirty="0"/>
              <a:t>one somewhere in between</a:t>
            </a:r>
          </a:p>
          <a:p>
            <a:r>
              <a:rPr lang="en-US" dirty="0"/>
              <a:t>There’s actually a way to quantify this “waviness.”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Fourier transform separates out a wave signal into these sine waves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Any wave signal can be represented as different sine waves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8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this sawtooth wave can be deconstructed as an infinite series of sine waves</a:t>
            </a:r>
          </a:p>
          <a:p>
            <a:r>
              <a:rPr lang="en-US" dirty="0"/>
              <a:t>Given a frequency and a time period, the Fourier transform outputs a complex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3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both magnitudes and phases to reconstruct 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37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Spectrograms are just a 2D representation of many Fourier transforms</a:t>
            </a:r>
          </a:p>
          <a:p>
            <a:r>
              <a:rPr lang="en-US" dirty="0"/>
              <a:t>Again, this audio is from the dataset I’m going to use</a:t>
            </a:r>
          </a:p>
          <a:p>
            <a:r>
              <a:rPr lang="en-US" dirty="0"/>
              <a:t>Pixel in spec = small window in 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0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is stored as samples, so it’s hard to model directly using anything</a:t>
            </a:r>
          </a:p>
          <a:p>
            <a:r>
              <a:rPr lang="en-US" dirty="0"/>
              <a:t>Sample rate</a:t>
            </a:r>
          </a:p>
          <a:p>
            <a:r>
              <a:rPr lang="en-US" dirty="0"/>
              <a:t>Diaphragm</a:t>
            </a:r>
          </a:p>
          <a:p>
            <a:r>
              <a:rPr lang="en-US" dirty="0"/>
              <a:t>Spectrograms</a:t>
            </a:r>
          </a:p>
          <a:p>
            <a:r>
              <a:rPr lang="en-US" dirty="0"/>
              <a:t>Pitch</a:t>
            </a:r>
          </a:p>
          <a:p>
            <a:r>
              <a:rPr lang="en-US" dirty="0"/>
              <a:t>Initiation</a:t>
            </a:r>
          </a:p>
          <a:p>
            <a:r>
              <a:rPr lang="en-US" dirty="0"/>
              <a:t>Sustaining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Connecting with other notes</a:t>
            </a:r>
          </a:p>
          <a:p>
            <a:r>
              <a:rPr lang="en-US" dirty="0"/>
              <a:t>Timbre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thinking why spectrograms and not directly audio? </a:t>
            </a:r>
          </a:p>
          <a:p>
            <a:r>
              <a:rPr lang="en-US" dirty="0"/>
              <a:t>Spectrograms summarize audio, and classification of audio using spectrograms has been effective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0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6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3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0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5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BC8DFB-190F-496F-BFA4-DB027AF899D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94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6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gif"/><Relationship Id="rId11" Type="http://schemas.openxmlformats.org/officeDocument/2006/relationships/image" Target="../media/image29.png"/><Relationship Id="rId5" Type="http://schemas.openxmlformats.org/officeDocument/2006/relationships/image" Target="../media/image42.gif"/><Relationship Id="rId10" Type="http://schemas.openxmlformats.org/officeDocument/2006/relationships/image" Target="../media/image41.svg"/><Relationship Id="rId4" Type="http://schemas.openxmlformats.org/officeDocument/2006/relationships/image" Target="../media/image370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3.0/deed.en_G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03.07285v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wav"/><Relationship Id="rId7" Type="http://schemas.openxmlformats.org/officeDocument/2006/relationships/image" Target="../media/image8.png"/><Relationship Id="rId12" Type="http://schemas.openxmlformats.org/officeDocument/2006/relationships/image" Target="../media/image12.gif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4" Type="http://schemas.openxmlformats.org/officeDocument/2006/relationships/audio" Target="../media/media4.wav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75EF-E452-40C1-BF6F-6EBAFF9BE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Synthesizing realistic audio using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CFD3F-E681-4857-B2E6-6F0814F28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Zhang</a:t>
            </a:r>
          </a:p>
        </p:txBody>
      </p:sp>
    </p:spTree>
    <p:extLst>
      <p:ext uri="{BB962C8B-B14F-4D97-AF65-F5344CB8AC3E}">
        <p14:creationId xmlns:p14="http://schemas.microsoft.com/office/powerpoint/2010/main" val="411900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Audio from MIDI</a:t>
            </a:r>
          </a:p>
        </p:txBody>
      </p:sp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E26883D0-A4E4-4805-A0E1-DF615FA1E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17FD6-7ED0-4C50-A8A9-9B208CF62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86538-2BD6-4AEB-A105-D7760DE04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AAE30-9803-4E7A-969D-3BD5424E2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0361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FE58-8ACD-468C-8FAE-A06FE65E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MIDI files sound good?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8DCBA-8757-4610-8BA4-FD5CE82BE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94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A280-3FC4-4D35-B073-660399A7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672B-F033-4C29-95B2-8D6C71E1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learns itself</a:t>
            </a:r>
          </a:p>
          <a:p>
            <a:r>
              <a:rPr lang="en-US" dirty="0"/>
              <a:t>Can effectively model organic data</a:t>
            </a:r>
          </a:p>
          <a:p>
            <a:pPr lvl="1"/>
            <a:r>
              <a:rPr lang="en-US" dirty="0"/>
              <a:t>Speech recognition and generation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Caption generation</a:t>
            </a:r>
          </a:p>
          <a:p>
            <a:r>
              <a:rPr lang="en-US" dirty="0"/>
              <a:t>Generalization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3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3" name="Picture 2" descr="http://neuralnetworksanddeeplearning.com/images/tikz9.png">
            <a:extLst>
              <a:ext uri="{FF2B5EF4-FFF2-40B4-BE49-F238E27FC236}">
                <a16:creationId xmlns:a16="http://schemas.microsoft.com/office/drawing/2014/main" id="{F9F50AE2-ABC7-46B9-8564-E0731DDD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65"/>
          <a:stretch/>
        </p:blipFill>
        <p:spPr bwMode="auto">
          <a:xfrm>
            <a:off x="3339035" y="3047381"/>
            <a:ext cx="3090072" cy="20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/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/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/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/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/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F7DD959-8DF0-4A94-A517-D8FDF293AA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51" y="2238652"/>
            <a:ext cx="2526368" cy="16842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3F4419-90EF-4639-81FB-CC6FA9CD5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12" y="4116327"/>
            <a:ext cx="2797733" cy="1865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4FEDAD-2AA6-4BD8-A866-527456808D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77" y="2114513"/>
            <a:ext cx="2425966" cy="161731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6166114-D90D-407D-B25E-A2B0B99840B6}"/>
              </a:ext>
            </a:extLst>
          </p:cNvPr>
          <p:cNvSpPr/>
          <p:nvPr/>
        </p:nvSpPr>
        <p:spPr>
          <a:xfrm>
            <a:off x="6387678" y="3880300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B37B6-845B-458C-88AF-F09A9A428818}"/>
              </a:ext>
            </a:extLst>
          </p:cNvPr>
          <p:cNvSpPr/>
          <p:nvPr/>
        </p:nvSpPr>
        <p:spPr>
          <a:xfrm>
            <a:off x="7650862" y="3837763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79343-76BF-4800-9E3F-40F2A2B08F52}"/>
              </a:ext>
            </a:extLst>
          </p:cNvPr>
          <p:cNvSpPr txBox="1"/>
          <p:nvPr/>
        </p:nvSpPr>
        <p:spPr>
          <a:xfrm>
            <a:off x="4764167" y="4464228"/>
            <a:ext cx="153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6802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7" grpId="0"/>
      <p:bldP spid="34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1026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7AED1DD-3297-472C-85D7-E3EA6468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6539" r="2628"/>
          <a:stretch/>
        </p:blipFill>
        <p:spPr bwMode="auto">
          <a:xfrm>
            <a:off x="1097280" y="1899592"/>
            <a:ext cx="4082243" cy="418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D245FB-0496-4579-A7E1-78F95A2CB69E}"/>
              </a:ext>
            </a:extLst>
          </p:cNvPr>
          <p:cNvSpPr txBox="1"/>
          <p:nvPr/>
        </p:nvSpPr>
        <p:spPr>
          <a:xfrm>
            <a:off x="5179523" y="3558848"/>
            <a:ext cx="100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Cost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5629E-299D-493B-A003-ABDCA1702C68}"/>
              </a:ext>
            </a:extLst>
          </p:cNvPr>
          <p:cNvSpPr txBox="1"/>
          <p:nvPr/>
        </p:nvSpPr>
        <p:spPr>
          <a:xfrm>
            <a:off x="4080397" y="5942947"/>
            <a:ext cx="208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Backpropagation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44FB57-DAB3-4D84-9784-59DFD1C2520C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708733" y="6108171"/>
            <a:ext cx="2371664" cy="1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loss function gradient">
            <a:extLst>
              <a:ext uri="{FF2B5EF4-FFF2-40B4-BE49-F238E27FC236}">
                <a16:creationId xmlns:a16="http://schemas.microsoft.com/office/drawing/2014/main" id="{FE537BC7-42E9-46B9-8273-87E3107C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13" y="2362807"/>
            <a:ext cx="5467502" cy="292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0D1D-54E3-4E11-84D3-8D605EA2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1028" name="Picture 4" descr="https://cdn-images-1.medium.com/max/1600/1*EuSjHyyDRPAQUdKCKLTgIQ.png">
            <a:extLst>
              <a:ext uri="{FF2B5EF4-FFF2-40B4-BE49-F238E27FC236}">
                <a16:creationId xmlns:a16="http://schemas.microsoft.com/office/drawing/2014/main" id="{A7B4BCFF-D20C-43E7-B6F4-8277B090C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932" y="1816072"/>
            <a:ext cx="64579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DA535719-C697-4051-9949-AD5016B26B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7" y="1877985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3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800/1*NQQiyYqJJj4PSYAeWvxutg.png">
            <a:extLst>
              <a:ext uri="{FF2B5EF4-FFF2-40B4-BE49-F238E27FC236}">
                <a16:creationId xmlns:a16="http://schemas.microsoft.com/office/drawing/2014/main" id="{1D8F5B04-A0E7-4472-A3B2-1E9D26AF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8" y="1450430"/>
            <a:ext cx="10741744" cy="47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-images-1.medium.com/max/1600/1*vbfPq-HvBCkAcZhiSTZybg.png">
            <a:extLst>
              <a:ext uri="{FF2B5EF4-FFF2-40B4-BE49-F238E27FC236}">
                <a16:creationId xmlns:a16="http://schemas.microsoft.com/office/drawing/2014/main" id="{2D183169-9D70-4F51-8E8A-F437961D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280" y="243708"/>
            <a:ext cx="5550925" cy="26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38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B239-9364-48C1-BBD6-6E3B180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1E01-6FD5-43E6-8770-5C69BB5F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vs generation</a:t>
            </a:r>
          </a:p>
          <a:p>
            <a:r>
              <a:rPr lang="en-US" dirty="0"/>
              <a:t>Variational autoencoders (VAEs)</a:t>
            </a:r>
          </a:p>
          <a:p>
            <a:r>
              <a:rPr lang="en-US" dirty="0"/>
              <a:t>Generative adversarial networks (GANs) </a:t>
            </a:r>
          </a:p>
        </p:txBody>
      </p:sp>
    </p:spTree>
    <p:extLst>
      <p:ext uri="{BB962C8B-B14F-4D97-AF65-F5344CB8AC3E}">
        <p14:creationId xmlns:p14="http://schemas.microsoft.com/office/powerpoint/2010/main" val="58366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02AD641D-2D10-440F-8FCE-1FDF46CF4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r="17826" b="9349"/>
          <a:stretch/>
        </p:blipFill>
        <p:spPr bwMode="auto">
          <a:xfrm>
            <a:off x="4257367" y="594359"/>
            <a:ext cx="7818783" cy="55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407C6-FF13-433E-AA18-D556F6515398}"/>
              </a:ext>
            </a:extLst>
          </p:cNvPr>
          <p:cNvSpPr txBox="1"/>
          <p:nvPr/>
        </p:nvSpPr>
        <p:spPr>
          <a:xfrm>
            <a:off x="4288363" y="294468"/>
            <a:ext cx="3302056" cy="61528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BE3E8-C674-467F-B726-443E391A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  <a:br>
              <a:rPr lang="en-US" dirty="0"/>
            </a:br>
            <a:r>
              <a:rPr lang="en-US" dirty="0"/>
              <a:t>(VAE)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648F8-F567-4591-BBF8-8A2D6C5EA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CF9C3-8B68-4BD1-A515-10266ADC4308}"/>
              </a:ext>
            </a:extLst>
          </p:cNvPr>
          <p:cNvSpPr txBox="1"/>
          <p:nvPr/>
        </p:nvSpPr>
        <p:spPr>
          <a:xfrm>
            <a:off x="5715875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41C63-EA12-448C-9D94-BBC0D83CB05D}"/>
              </a:ext>
            </a:extLst>
          </p:cNvPr>
          <p:cNvSpPr txBox="1"/>
          <p:nvPr/>
        </p:nvSpPr>
        <p:spPr>
          <a:xfrm>
            <a:off x="9017931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318FB-8F4D-4D70-AA68-80B1F21827D2}"/>
              </a:ext>
            </a:extLst>
          </p:cNvPr>
          <p:cNvSpPr txBox="1"/>
          <p:nvPr/>
        </p:nvSpPr>
        <p:spPr>
          <a:xfrm>
            <a:off x="7113722" y="2371241"/>
            <a:ext cx="867905" cy="15188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44285" y="5074469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4931930" y="2622262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30" y="2622262"/>
                <a:ext cx="1737360" cy="182880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06690" y="1139861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06690" y="4438972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40584" y="3019201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595202" y="459898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09887" y="3351657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594676" y="2791657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594924" y="3895792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54943" y="3313040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47873" y="3343852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22374" y="1675896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pic>
        <p:nvPicPr>
          <p:cNvPr id="12" name="Graphic 11" descr="Pencil">
            <a:extLst>
              <a:ext uri="{FF2B5EF4-FFF2-40B4-BE49-F238E27FC236}">
                <a16:creationId xmlns:a16="http://schemas.microsoft.com/office/drawing/2014/main" id="{766F4AFC-BCAD-40A8-99DF-0BA8803CF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0451" y="3716433"/>
            <a:ext cx="914400" cy="914400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3464C0AC-C739-40A3-9BCF-4B1A899DD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2396" y="3942531"/>
            <a:ext cx="914400" cy="9144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01DEEDC-2EF1-4151-801D-C01799C2D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17D783F4-52C2-4056-8EAD-2548FA474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95187" y="2898332"/>
            <a:ext cx="609600" cy="609600"/>
          </a:xfrm>
          <a:prstGeom prst="rect">
            <a:avLst/>
          </a:prstGeom>
        </p:spPr>
      </p:pic>
      <p:pic>
        <p:nvPicPr>
          <p:cNvPr id="10" name="dance-scaled">
            <a:hlinkClick r:id="" action="ppaction://media"/>
            <a:extLst>
              <a:ext uri="{FF2B5EF4-FFF2-40B4-BE49-F238E27FC236}">
                <a16:creationId xmlns:a16="http://schemas.microsoft.com/office/drawing/2014/main" id="{47683B72-D383-44B8-AC14-9438472649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7878" y="2898332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E8466-3088-4EFF-943C-7FB378D92DAD}"/>
              </a:ext>
            </a:extLst>
          </p:cNvPr>
          <p:cNvSpPr txBox="1"/>
          <p:nvPr/>
        </p:nvSpPr>
        <p:spPr>
          <a:xfrm>
            <a:off x="2168013" y="2190446"/>
            <a:ext cx="3849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Real recording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08E7F-4491-429E-AB50-4545DB83E76F}"/>
              </a:ext>
            </a:extLst>
          </p:cNvPr>
          <p:cNvSpPr txBox="1"/>
          <p:nvPr/>
        </p:nvSpPr>
        <p:spPr>
          <a:xfrm>
            <a:off x="7477433" y="2190446"/>
            <a:ext cx="2050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MIDI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4FAE6-D518-4E74-8355-BF163FE8FD6C}"/>
              </a:ext>
            </a:extLst>
          </p:cNvPr>
          <p:cNvSpPr txBox="1"/>
          <p:nvPr/>
        </p:nvSpPr>
        <p:spPr>
          <a:xfrm>
            <a:off x="1924971" y="3505748"/>
            <a:ext cx="428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~20,000 kB (full song)</a:t>
            </a:r>
          </a:p>
          <a:p>
            <a:pPr algn="ctr"/>
            <a:r>
              <a:rPr lang="en-US" dirty="0"/>
              <a:t>(typically) Requires a group of people</a:t>
            </a:r>
          </a:p>
          <a:p>
            <a:pPr algn="ctr"/>
            <a:r>
              <a:rPr lang="en-US" dirty="0"/>
              <a:t>Require years of experience with music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04CA3-71AF-41EA-9D75-80CB1EA12572}"/>
              </a:ext>
            </a:extLst>
          </p:cNvPr>
          <p:cNvSpPr txBox="1"/>
          <p:nvPr/>
        </p:nvSpPr>
        <p:spPr>
          <a:xfrm>
            <a:off x="6548283" y="3505748"/>
            <a:ext cx="390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~20 kB (full song)</a:t>
            </a:r>
          </a:p>
          <a:p>
            <a:pPr algn="ctr"/>
            <a:r>
              <a:rPr lang="en-US" dirty="0"/>
              <a:t>Can be made by one person</a:t>
            </a:r>
          </a:p>
          <a:p>
            <a:pPr algn="ctr"/>
            <a:r>
              <a:rPr lang="en-US" dirty="0"/>
              <a:t>Require little to no musical expertise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260DD-E22B-4E0B-B563-CDAF33F35671}"/>
              </a:ext>
            </a:extLst>
          </p:cNvPr>
          <p:cNvSpPr txBox="1"/>
          <p:nvPr/>
        </p:nvSpPr>
        <p:spPr>
          <a:xfrm>
            <a:off x="3318387" y="1467171"/>
            <a:ext cx="53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Dance of the Sugar Plum Fairy by </a:t>
            </a:r>
            <a:r>
              <a:rPr lang="en-US" dirty="0" err="1"/>
              <a:t>Pyotr</a:t>
            </a:r>
            <a:r>
              <a:rPr lang="en-US" dirty="0"/>
              <a:t> Tchaikovsky</a:t>
            </a:r>
          </a:p>
        </p:txBody>
      </p:sp>
    </p:spTree>
    <p:extLst>
      <p:ext uri="{BB962C8B-B14F-4D97-AF65-F5344CB8AC3E}">
        <p14:creationId xmlns:p14="http://schemas.microsoft.com/office/powerpoint/2010/main" val="39453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59034" y="4189566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21439" y="254958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21439" y="3554069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55333" y="2134298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609951" y="3714081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24636" y="246675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609425" y="1906754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609673" y="3010889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69692" y="2428137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62622" y="2458949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37123" y="790993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6AA22B-FB3C-42DE-A417-B3EED3D77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Deep convolutional GANs (DCGANs)</a:t>
            </a:r>
          </a:p>
          <a:p>
            <a:r>
              <a:rPr lang="en-US" dirty="0"/>
              <a:t>Wasserstein GANs (WGANs)</a:t>
            </a:r>
          </a:p>
        </p:txBody>
      </p:sp>
      <p:pic>
        <p:nvPicPr>
          <p:cNvPr id="3074" name="Picture 2" descr="https://github.com/vdumoulin/conv_arithmetic/raw/master/gif/no_padding_strides_transposed.gif">
            <a:extLst>
              <a:ext uri="{FF2B5EF4-FFF2-40B4-BE49-F238E27FC236}">
                <a16:creationId xmlns:a16="http://schemas.microsoft.com/office/drawing/2014/main" id="{484F084D-62A7-4FA4-B024-12BC874DA7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399" y="4727152"/>
            <a:ext cx="1804005" cy="20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EE66F3B5-5F28-44FA-9BC1-CBA592496F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33" y="3843290"/>
            <a:ext cx="2456142" cy="27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Pencil">
            <a:extLst>
              <a:ext uri="{FF2B5EF4-FFF2-40B4-BE49-F238E27FC236}">
                <a16:creationId xmlns:a16="http://schemas.microsoft.com/office/drawing/2014/main" id="{073B8BC6-36D3-44E4-BB14-876341ECD5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6300" y="2858933"/>
            <a:ext cx="914400" cy="914400"/>
          </a:xfrm>
          <a:prstGeom prst="rect">
            <a:avLst/>
          </a:prstGeom>
        </p:spPr>
      </p:pic>
      <p:pic>
        <p:nvPicPr>
          <p:cNvPr id="24" name="Graphic 23" descr="Magnifying glass">
            <a:extLst>
              <a:ext uri="{FF2B5EF4-FFF2-40B4-BE49-F238E27FC236}">
                <a16:creationId xmlns:a16="http://schemas.microsoft.com/office/drawing/2014/main" id="{9AC6F0CE-4FE4-4904-8A36-73586B1C2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8245" y="3085031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A333DD-2560-4B4B-BA02-55BB8731A2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164" y="0"/>
            <a:ext cx="2797733" cy="18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1C43-E391-4128-B3B8-45979022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14FB9-2EC3-4368-94C3-A62EF76D3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86"/>
          <a:stretch/>
        </p:blipFill>
        <p:spPr>
          <a:xfrm>
            <a:off x="2774010" y="1889979"/>
            <a:ext cx="6704940" cy="441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1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921804"/>
              </p:ext>
            </p:extLst>
          </p:nvPr>
        </p:nvGraphicFramePr>
        <p:xfrm>
          <a:off x="1250120" y="25179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45181F-9DB0-4579-91FA-E275C7EC4535}"/>
              </a:ext>
            </a:extLst>
          </p:cNvPr>
          <p:cNvSpPr/>
          <p:nvPr/>
        </p:nvSpPr>
        <p:spPr>
          <a:xfrm>
            <a:off x="9003450" y="3114519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Listening to audio for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9369AD-35FD-4631-8932-8708E7FA0A95}"/>
              </a:ext>
            </a:extLst>
          </p:cNvPr>
          <p:cNvSpPr/>
          <p:nvPr/>
        </p:nvSpPr>
        <p:spPr>
          <a:xfrm>
            <a:off x="1271987" y="3114519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err="1"/>
              <a:t>NSynth</a:t>
            </a:r>
            <a:r>
              <a:rPr lang="en-US" dirty="0"/>
              <a:t> dataset of annotated audio from Engel et al. (2017)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A55D4C-15AD-4743-B283-897B2A33A5D9}"/>
              </a:ext>
            </a:extLst>
          </p:cNvPr>
          <p:cNvSpPr/>
          <p:nvPr/>
        </p:nvSpPr>
        <p:spPr>
          <a:xfrm>
            <a:off x="3840920" y="3091758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spectrograms from audio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8815CF-B9F0-4CBE-A37F-31C7B25897D6}"/>
              </a:ext>
            </a:extLst>
          </p:cNvPr>
          <p:cNvSpPr/>
          <p:nvPr/>
        </p:nvSpPr>
        <p:spPr>
          <a:xfrm>
            <a:off x="3840920" y="4725378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Extract phases and magnitudes from complex output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492DF9-7A09-470F-AA55-7CB1AD41AA4F}"/>
              </a:ext>
            </a:extLst>
          </p:cNvPr>
          <p:cNvSpPr/>
          <p:nvPr/>
        </p:nvSpPr>
        <p:spPr>
          <a:xfrm>
            <a:off x="6431720" y="3079381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Generative adversarial network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C5052-1EFF-4010-96D0-8FD1A5718FAF}"/>
              </a:ext>
            </a:extLst>
          </p:cNvPr>
          <p:cNvSpPr/>
          <p:nvPr/>
        </p:nvSpPr>
        <p:spPr>
          <a:xfrm>
            <a:off x="8961341" y="4804021"/>
            <a:ext cx="2013297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Tweak model hyperparameters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D29917-BD54-492C-A72F-9B6A42079DCC}"/>
              </a:ext>
            </a:extLst>
          </p:cNvPr>
          <p:cNvSpPr/>
          <p:nvPr/>
        </p:nvSpPr>
        <p:spPr>
          <a:xfrm>
            <a:off x="1271987" y="4918017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Import data into </a:t>
            </a:r>
            <a:r>
              <a:rPr lang="en-US" dirty="0" err="1"/>
              <a:t>TensorFlow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729451" y="2597675"/>
            <a:ext cx="390639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DAA0C-5781-4688-9573-B93EC60C61F8}"/>
              </a:ext>
            </a:extLst>
          </p:cNvPr>
          <p:cNvGrpSpPr/>
          <p:nvPr/>
        </p:nvGrpSpPr>
        <p:grpSpPr>
          <a:xfrm rot="5400000">
            <a:off x="9772671" y="4301572"/>
            <a:ext cx="390639" cy="456974"/>
            <a:chOff x="2031118" y="1467892"/>
            <a:chExt cx="390639" cy="456974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EDA1C7A8-01A3-4EFA-93C3-A23EAABF8FB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6E3F3126-85C3-441A-A90F-AA4FFBB7690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127719" y="2597676"/>
            <a:ext cx="390639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566920" y="2597675"/>
            <a:ext cx="390639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BFA16D-D8ED-470C-A487-AAA0E6293D2F}"/>
              </a:ext>
            </a:extLst>
          </p:cNvPr>
          <p:cNvGrpSpPr/>
          <p:nvPr/>
        </p:nvGrpSpPr>
        <p:grpSpPr>
          <a:xfrm rot="5400000">
            <a:off x="4566920" y="4242976"/>
            <a:ext cx="390639" cy="456974"/>
            <a:chOff x="2031118" y="1467892"/>
            <a:chExt cx="390639" cy="456974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B35A263D-7D47-4A04-849A-488432A13BF9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Arrow: Right 4">
              <a:extLst>
                <a:ext uri="{FF2B5EF4-FFF2-40B4-BE49-F238E27FC236}">
                  <a16:creationId xmlns:a16="http://schemas.microsoft.com/office/drawing/2014/main" id="{F95B5B9F-A4E4-4E95-939D-A471649B31A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1997987" y="2597675"/>
            <a:ext cx="390639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7143BE-A0CF-40EA-9C08-463FB57EBD19}"/>
              </a:ext>
            </a:extLst>
          </p:cNvPr>
          <p:cNvGrpSpPr/>
          <p:nvPr/>
        </p:nvGrpSpPr>
        <p:grpSpPr>
          <a:xfrm rot="5400000">
            <a:off x="2006710" y="4441633"/>
            <a:ext cx="390639" cy="456974"/>
            <a:chOff x="2031118" y="1467892"/>
            <a:chExt cx="390639" cy="45697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7095E238-F2B6-446D-962E-7523DCCBC0C0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rrow: Right 4">
              <a:extLst>
                <a:ext uri="{FF2B5EF4-FFF2-40B4-BE49-F238E27FC236}">
                  <a16:creationId xmlns:a16="http://schemas.microsoft.com/office/drawing/2014/main" id="{79A50D7C-7893-458A-A7CD-A48ECF3349C1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83895" y="464462"/>
            <a:ext cx="3077968" cy="768862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20865B6-D781-4D94-85B9-3A161A62492D}"/>
              </a:ext>
            </a:extLst>
          </p:cNvPr>
          <p:cNvSpPr/>
          <p:nvPr/>
        </p:nvSpPr>
        <p:spPr>
          <a:xfrm>
            <a:off x="6425868" y="4865933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audio from spectrograms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67C180-BD6B-44DC-B9DC-5FD2FCA5BCF3}"/>
              </a:ext>
            </a:extLst>
          </p:cNvPr>
          <p:cNvGrpSpPr/>
          <p:nvPr/>
        </p:nvGrpSpPr>
        <p:grpSpPr>
          <a:xfrm rot="5400000">
            <a:off x="7151868" y="4371850"/>
            <a:ext cx="390639" cy="456974"/>
            <a:chOff x="2031118" y="1467892"/>
            <a:chExt cx="390639" cy="456974"/>
          </a:xfrm>
        </p:grpSpPr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9B1219A7-8E5A-4509-853C-09B73B019FA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Arrow: Right 4">
              <a:extLst>
                <a:ext uri="{FF2B5EF4-FFF2-40B4-BE49-F238E27FC236}">
                  <a16:creationId xmlns:a16="http://schemas.microsoft.com/office/drawing/2014/main" id="{C993812C-A985-4D10-8CB9-3BB96B73E72C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FA82F56-136E-4691-865E-7FDDBD052B48}"/>
              </a:ext>
            </a:extLst>
          </p:cNvPr>
          <p:cNvSpPr/>
          <p:nvPr/>
        </p:nvSpPr>
        <p:spPr>
          <a:xfrm>
            <a:off x="2558886" y="667215"/>
            <a:ext cx="1086092" cy="365760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Finished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3B6F4CB-F5CF-4394-9863-943F6B2F804C}"/>
              </a:ext>
            </a:extLst>
          </p:cNvPr>
          <p:cNvSpPr/>
          <p:nvPr/>
        </p:nvSpPr>
        <p:spPr>
          <a:xfrm>
            <a:off x="3955264" y="664810"/>
            <a:ext cx="1888135" cy="368165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Work in progress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08702-5306-4F74-AE55-5C6CB9F3DBE6}"/>
              </a:ext>
            </a:extLst>
          </p:cNvPr>
          <p:cNvSpPr txBox="1"/>
          <p:nvPr/>
        </p:nvSpPr>
        <p:spPr>
          <a:xfrm>
            <a:off x="1783904" y="639550"/>
            <a:ext cx="92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</p:spTree>
    <p:extLst>
      <p:ext uri="{BB962C8B-B14F-4D97-AF65-F5344CB8AC3E}">
        <p14:creationId xmlns:p14="http://schemas.microsoft.com/office/powerpoint/2010/main" val="3809595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F61-86EB-419A-9ACA-62D12CE7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6B1C2-7F88-45CF-B85E-700CFF0B7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Dance of the Sugar Plum Fairy audio is from the University of Arizona MIDI database (public domain) using a leading </a:t>
            </a:r>
            <a:r>
              <a:rPr lang="en-US" dirty="0" err="1"/>
              <a:t>soundfont</a:t>
            </a:r>
            <a:r>
              <a:rPr lang="en-US" dirty="0"/>
              <a:t> and from free-stock-</a:t>
            </a:r>
            <a:r>
              <a:rPr lang="en-US" dirty="0" err="1"/>
              <a:t>music.com</a:t>
            </a:r>
            <a:r>
              <a:rPr lang="en-US" dirty="0"/>
              <a:t>; all audio has been rescaled, and figures were made from this audio</a:t>
            </a:r>
          </a:p>
          <a:p>
            <a:r>
              <a:rPr lang="en-US" dirty="0"/>
              <a:t>Shorter audio is from the </a:t>
            </a:r>
            <a:r>
              <a:rPr lang="en-US" dirty="0" err="1"/>
              <a:t>Nsynth</a:t>
            </a:r>
            <a:r>
              <a:rPr lang="en-US" dirty="0"/>
              <a:t> dataset</a:t>
            </a:r>
          </a:p>
          <a:p>
            <a:r>
              <a:rPr lang="en-US" dirty="0"/>
              <a:t>Neural network diagram is from Michael Nielsen’s “Neural Networks and Deep Learning,” licensed under a </a:t>
            </a:r>
            <a:r>
              <a:rPr lang="en-US" dirty="0">
                <a:hlinkClick r:id="rId3"/>
              </a:rPr>
              <a:t>Creative Commons Attribution-NonCommercial 3.0 Unported License</a:t>
            </a:r>
            <a:r>
              <a:rPr lang="en-US" dirty="0"/>
              <a:t>.</a:t>
            </a:r>
          </a:p>
          <a:p>
            <a:r>
              <a:rPr lang="en-US" dirty="0"/>
              <a:t>High-level convolutional network diagram:</a:t>
            </a:r>
          </a:p>
          <a:p>
            <a:pPr lvl="1"/>
            <a:r>
              <a:rPr lang="en-US" dirty="0"/>
              <a:t>Using Convolutional Neural Network for Determining Reticulocyte Percentage in Cats - Scientific Figure on ResearchGate. Available from: https://</a:t>
            </a:r>
            <a:r>
              <a:rPr lang="en-US" dirty="0" err="1"/>
              <a:t>www.researchgate.net</a:t>
            </a:r>
            <a:r>
              <a:rPr lang="en-US" dirty="0"/>
              <a:t>/figure/Convolutional-neural-network-LeNet-5-from-LeCun-et-al-4_fig1_323747175 [accessed 2 Dec, 2018].</a:t>
            </a:r>
          </a:p>
          <a:p>
            <a:r>
              <a:rPr lang="en-US" dirty="0"/>
              <a:t>Single convolution GIF is from </a:t>
            </a:r>
            <a:r>
              <a:rPr lang="en-US" b="1" dirty="0">
                <a:hlinkClick r:id="rId4"/>
              </a:rPr>
              <a:t>arXiv:1603.07285v1</a:t>
            </a:r>
            <a:r>
              <a:rPr lang="en-US" b="1" dirty="0"/>
              <a:t> [</a:t>
            </a:r>
            <a:r>
              <a:rPr lang="en-US" b="1" dirty="0" err="1"/>
              <a:t>stat.ML</a:t>
            </a:r>
            <a:r>
              <a:rPr lang="en-US" b="1" dirty="0"/>
              <a:t>]</a:t>
            </a:r>
            <a:endParaRPr lang="en-US" dirty="0"/>
          </a:p>
          <a:p>
            <a:r>
              <a:rPr lang="en-US" dirty="0"/>
              <a:t>Autoencoder diagram is from Prof. </a:t>
            </a:r>
            <a:r>
              <a:rPr lang="en-US" dirty="0" err="1"/>
              <a:t>Seungchul</a:t>
            </a:r>
            <a:r>
              <a:rPr lang="en-US" dirty="0"/>
              <a:t> Lee’s GitHub: http://</a:t>
            </a:r>
            <a:r>
              <a:rPr lang="en-US" dirty="0" err="1"/>
              <a:t>i-systems.github.io</a:t>
            </a:r>
            <a:r>
              <a:rPr lang="en-US" dirty="0"/>
              <a:t>/HSE545/machine%20learning%20all/Workshop/CAE/06_CAE_Autoencoder.html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Choi, K., Fazekas, G., Sandler, M., &amp; </a:t>
            </a:r>
            <a:r>
              <a:rPr lang="en-US" sz="1600" dirty="0" err="1"/>
              <a:t>Kyunghynn</a:t>
            </a:r>
            <a:r>
              <a:rPr lang="en-US" sz="1600" dirty="0"/>
              <a:t>, C. (2017). Convolutional recurrent neural networks for music classification. </a:t>
            </a:r>
            <a:r>
              <a:rPr lang="en-US" sz="1600" i="1" dirty="0"/>
              <a:t>ICASSP</a:t>
            </a:r>
            <a:r>
              <a:rPr lang="en-US" sz="1600" dirty="0"/>
              <a:t>. doi:10.1109/ICASSP.2017.7952585, arXiv:1609.04243v3 [cs.NE]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Costa, Y. M. G., Oliveira, L. S., &amp; Silla, C.N., Jr. (2017). An evaluation of convolutional </a:t>
            </a:r>
            <a:r>
              <a:rPr lang="en-US" sz="1600" dirty="0" err="1"/>
              <a:t>nerual</a:t>
            </a:r>
            <a:r>
              <a:rPr lang="en-US" sz="1600" dirty="0"/>
              <a:t> networks for music classification using spectrograms. </a:t>
            </a:r>
            <a:r>
              <a:rPr lang="en-US" sz="1600" i="1" dirty="0"/>
              <a:t>Applied Soft Computing, 52</a:t>
            </a:r>
            <a:r>
              <a:rPr lang="en-US" sz="1600" dirty="0"/>
              <a:t>(1), pp 28-38. doi:10.1016/j.asoc.2016.12.024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Creswell, A., White, T., </a:t>
            </a:r>
            <a:r>
              <a:rPr lang="en-US" sz="1600" dirty="0" err="1"/>
              <a:t>Dumoulin</a:t>
            </a:r>
            <a:r>
              <a:rPr lang="en-US" sz="1600" dirty="0"/>
              <a:t>, V., </a:t>
            </a:r>
            <a:r>
              <a:rPr lang="en-US" sz="1600" dirty="0" err="1"/>
              <a:t>Arulkumaran</a:t>
            </a:r>
            <a:r>
              <a:rPr lang="en-US" sz="1600" dirty="0"/>
              <a:t>, K., Sengupta, B., &amp; Bharath, A. A. (2017). Generative adversarial networks: An overview. </a:t>
            </a:r>
            <a:r>
              <a:rPr lang="en-US" sz="1600" i="1" dirty="0"/>
              <a:t>IEEE Signal Processing Magazine, 35</a:t>
            </a:r>
            <a:r>
              <a:rPr lang="en-US" sz="1600" dirty="0"/>
              <a:t>(1), pp. 53-65. doi:10.1109/MSP.2017.2765202, arXiv:1710.07035v1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J., Resnick, C., Roberts, A., </a:t>
            </a:r>
            <a:r>
              <a:rPr lang="en-US" sz="1600" dirty="0" err="1"/>
              <a:t>Dieleman</a:t>
            </a:r>
            <a:r>
              <a:rPr lang="en-US" sz="1600" dirty="0"/>
              <a:t>, S., Eck, D., </a:t>
            </a:r>
            <a:r>
              <a:rPr lang="en-US" sz="1600" dirty="0" err="1"/>
              <a:t>Simonyan</a:t>
            </a:r>
            <a:r>
              <a:rPr lang="en-US" sz="1600" dirty="0"/>
              <a:t>, K., &amp; </a:t>
            </a:r>
            <a:r>
              <a:rPr lang="en-US" sz="1600" dirty="0" err="1"/>
              <a:t>Norouzi</a:t>
            </a:r>
            <a:r>
              <a:rPr lang="en-US" sz="1600" dirty="0"/>
              <a:t>, M. (2017). Neural Audio Synthesis of Musical Notes with </a:t>
            </a:r>
            <a:r>
              <a:rPr lang="en-US" sz="1600" dirty="0" err="1"/>
              <a:t>WaveNet</a:t>
            </a:r>
            <a:r>
              <a:rPr lang="en-US" sz="1600" dirty="0"/>
              <a:t> Autoencoders.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arXiv:1710.07035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Goodfellow</a:t>
            </a:r>
            <a:r>
              <a:rPr lang="en-US" sz="1600" dirty="0"/>
              <a:t>, I., </a:t>
            </a:r>
            <a:r>
              <a:rPr lang="en-US" sz="1600" dirty="0" err="1"/>
              <a:t>Pouget</a:t>
            </a:r>
            <a:r>
              <a:rPr lang="en-US" sz="1600" dirty="0"/>
              <a:t>-Abadie, J., Mirza, M., Xu, B., </a:t>
            </a:r>
            <a:r>
              <a:rPr lang="en-US" sz="1600" dirty="0" err="1"/>
              <a:t>Warde</a:t>
            </a:r>
            <a:r>
              <a:rPr lang="en-US" sz="1600" dirty="0"/>
              <a:t>-Farley, D., </a:t>
            </a:r>
            <a:r>
              <a:rPr lang="en-US" sz="1600" dirty="0" err="1"/>
              <a:t>Ozair</a:t>
            </a:r>
            <a:r>
              <a:rPr lang="en-US" sz="1600" dirty="0"/>
              <a:t>, S., … </a:t>
            </a:r>
            <a:r>
              <a:rPr lang="en-US" sz="1600" dirty="0" err="1"/>
              <a:t>Bengio</a:t>
            </a:r>
            <a:r>
              <a:rPr lang="en-US" sz="1600" dirty="0"/>
              <a:t>, Y. (2014). Generative adversarial nets. </a:t>
            </a:r>
            <a:r>
              <a:rPr lang="en-US" sz="1600" i="1" dirty="0"/>
              <a:t>Advances in Neural Information Processing Systems, 27</a:t>
            </a:r>
            <a:r>
              <a:rPr lang="en-US" sz="1600" dirty="0"/>
              <a:t>,</a:t>
            </a:r>
            <a:r>
              <a:rPr lang="en-US" sz="1600" i="1" dirty="0"/>
              <a:t> </a:t>
            </a:r>
            <a:r>
              <a:rPr lang="en-US" sz="1600" dirty="0"/>
              <a:t>pp. 2672–2680. arXiv:1406.2661 [stat.ML]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Pons, J., </a:t>
            </a:r>
            <a:r>
              <a:rPr lang="en-US" sz="1600" dirty="0" err="1"/>
              <a:t>Slizovskaia</a:t>
            </a:r>
            <a:r>
              <a:rPr lang="en-US" sz="1600" dirty="0"/>
              <a:t>, O., Gong, R., Gómez, E., &amp; Serra, X. (2017). Timbre Analysis of Music Audio Signals with Convolutional Neural Networks.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arXiv:1703.06697 [cs.SD]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Radford, A., Metz, L., &amp; </a:t>
            </a:r>
            <a:r>
              <a:rPr lang="en-US" sz="1600" dirty="0" err="1"/>
              <a:t>Chintala</a:t>
            </a:r>
            <a:r>
              <a:rPr lang="en-US" sz="1600" dirty="0"/>
              <a:t>, S. (2016). Unsupervised representation learning with deep convolutional generative adversarial networks. </a:t>
            </a:r>
            <a:r>
              <a:rPr lang="en-US" sz="1600" i="1" dirty="0"/>
              <a:t>ILLR.</a:t>
            </a:r>
            <a:r>
              <a:rPr lang="en-US" sz="1600" dirty="0"/>
              <a:t> arXiv:1511.06434 [</a:t>
            </a:r>
            <a:r>
              <a:rPr lang="en-US" sz="1600" dirty="0" err="1"/>
              <a:t>cs.LG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42513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1B36-EF0F-4ECE-9DA9-7DBEFE36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C9AA-9134-431A-B30F-90A740C2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MORE PICTURES, LESS WORDS (at least 2 pics per slide, don’t do it by words if you can picture)</a:t>
            </a:r>
          </a:p>
          <a:p>
            <a:pPr lvl="1"/>
            <a:r>
              <a:rPr lang="en-US" dirty="0"/>
              <a:t>Axes on spectrograms, label </a:t>
            </a:r>
          </a:p>
          <a:p>
            <a:r>
              <a:rPr lang="en-US" sz="1800" dirty="0"/>
              <a:t>Better bridges/connecting each slide to the next</a:t>
            </a:r>
          </a:p>
          <a:p>
            <a:r>
              <a:rPr lang="en-US" sz="1800" dirty="0"/>
              <a:t>More color contrast in workflow</a:t>
            </a:r>
          </a:p>
          <a:p>
            <a:r>
              <a:rPr lang="en-US" sz="1800" dirty="0"/>
              <a:t>Better hook</a:t>
            </a:r>
          </a:p>
          <a:p>
            <a:r>
              <a:rPr lang="en-US" sz="1800" dirty="0"/>
              <a:t>Key for workflow</a:t>
            </a:r>
          </a:p>
          <a:p>
            <a:r>
              <a:rPr lang="en-US" sz="1800" dirty="0"/>
              <a:t>Two audio side by side for midi</a:t>
            </a:r>
          </a:p>
          <a:p>
            <a:r>
              <a:rPr lang="en-US" sz="1800" dirty="0"/>
              <a:t>Audio for spectrogram without phases</a:t>
            </a:r>
          </a:p>
          <a:p>
            <a:r>
              <a:rPr lang="en-US" sz="1800" dirty="0"/>
              <a:t>Justification for project, both now and final goal</a:t>
            </a:r>
          </a:p>
          <a:p>
            <a:pPr lvl="1"/>
            <a:r>
              <a:rPr lang="en-US" dirty="0"/>
              <a:t>Real life application</a:t>
            </a:r>
          </a:p>
          <a:p>
            <a:r>
              <a:rPr lang="en-US" sz="1800" dirty="0"/>
              <a:t>Which part of slides go under workflow</a:t>
            </a:r>
          </a:p>
          <a:p>
            <a:r>
              <a:rPr lang="en-US" sz="1800" dirty="0"/>
              <a:t>Cite Medium.com workflow</a:t>
            </a:r>
          </a:p>
          <a:p>
            <a:r>
              <a:rPr lang="en-US" sz="1800" dirty="0"/>
              <a:t>Label diagrams better (axes on spectrogram, title of </a:t>
            </a:r>
            <a:r>
              <a:rPr lang="en-US" sz="1800" dirty="0" err="1"/>
              <a:t>vaes</a:t>
            </a:r>
            <a:r>
              <a:rPr lang="en-US" sz="1800" dirty="0"/>
              <a:t> and </a:t>
            </a:r>
            <a:r>
              <a:rPr lang="en-US" sz="1800" dirty="0" err="1"/>
              <a:t>gans</a:t>
            </a:r>
            <a:r>
              <a:rPr lang="en-US" sz="1800" dirty="0"/>
              <a:t>)</a:t>
            </a:r>
          </a:p>
          <a:p>
            <a:r>
              <a:rPr lang="en-US" sz="1800" dirty="0"/>
              <a:t>Elaborate on classification vs generation, maybe remove that slide or expand that slide</a:t>
            </a:r>
          </a:p>
          <a:p>
            <a:pPr lvl="1"/>
            <a:r>
              <a:rPr lang="en-US" dirty="0"/>
              <a:t>Could connect to imputation, need better bridge from previous slide to that one</a:t>
            </a:r>
          </a:p>
          <a:p>
            <a:r>
              <a:rPr lang="en-US" sz="1800" dirty="0"/>
              <a:t>Connect VAEs and GANs: encoder and generator parallel, how latent spaces connect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319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11CA-129C-4AAB-A9FD-6BE588A2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6FCE4-5E1C-4F7A-A569-CC17F27B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10"/>
          <a:stretch/>
        </p:blipFill>
        <p:spPr>
          <a:xfrm>
            <a:off x="1097281" y="1887794"/>
            <a:ext cx="10058400" cy="42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6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1F877-438C-419F-9432-A202CD39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audio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2D76C-8E42-4475-BDD9-C9243E993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3" y="2166586"/>
            <a:ext cx="5297107" cy="3531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71A5F-1F24-42BC-B8E6-903E6CEAD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52" y="2166585"/>
            <a:ext cx="5246295" cy="3531405"/>
          </a:xfrm>
          <a:prstGeom prst="rect">
            <a:avLst/>
          </a:prstGeom>
        </p:spPr>
      </p:pic>
      <p:pic>
        <p:nvPicPr>
          <p:cNvPr id="14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F5351F42-D6CA-49FE-A905-96F43EE98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3588" y="896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2358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A7A7838-9EFC-4F26-8BC7-1DC4F2D1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8" y="2420339"/>
            <a:ext cx="4823477" cy="324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9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5FDB9-CD4D-45B1-AFE8-EAA843A3E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5" y="2214520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08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329F22-E71B-7D47-A3D6-A232ECA3A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720810"/>
            <a:ext cx="8824956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A2C9E-36F3-AE47-AB1D-66D137C64DEB}"/>
              </a:ext>
            </a:extLst>
          </p:cNvPr>
          <p:cNvCxnSpPr/>
          <p:nvPr/>
        </p:nvCxnSpPr>
        <p:spPr>
          <a:xfrm>
            <a:off x="8186732" y="1274150"/>
            <a:ext cx="0" cy="12754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A3AB3-B6EA-3A48-AE74-6A7FD2132344}"/>
              </a:ext>
            </a:extLst>
          </p:cNvPr>
          <p:cNvCxnSpPr/>
          <p:nvPr/>
        </p:nvCxnSpPr>
        <p:spPr>
          <a:xfrm>
            <a:off x="6705461" y="846860"/>
            <a:ext cx="148127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/>
              <p:nvPr/>
            </p:nvSpPr>
            <p:spPr>
              <a:xfrm>
                <a:off x="6873528" y="477528"/>
                <a:ext cx="1145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Phase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𝜃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528" y="477528"/>
                <a:ext cx="1145136" cy="369332"/>
              </a:xfrm>
              <a:prstGeom prst="rect">
                <a:avLst/>
              </a:prstGeom>
              <a:blipFill>
                <a:blip r:embed="rId8"/>
                <a:stretch>
                  <a:fillRect l="-535" t="-8197" r="-53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/>
              <p:nvPr/>
            </p:nvSpPr>
            <p:spPr>
              <a:xfrm>
                <a:off x="7317910" y="2549610"/>
                <a:ext cx="1848511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Magnitude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910" y="2549610"/>
                <a:ext cx="1848511" cy="384914"/>
              </a:xfrm>
              <a:prstGeom prst="rect">
                <a:avLst/>
              </a:prstGeom>
              <a:blipFill>
                <a:blip r:embed="rId9"/>
                <a:stretch>
                  <a:fillRect t="-7937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D68FB579-F03D-F443-A4E2-BEBD7FA53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61631" y="5242717"/>
            <a:ext cx="8128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C4F79-DC11-114A-965D-3E8A7F35C08F}"/>
              </a:ext>
            </a:extLst>
          </p:cNvPr>
          <p:cNvSpPr txBox="1"/>
          <p:nvPr/>
        </p:nvSpPr>
        <p:spPr>
          <a:xfrm>
            <a:off x="6076791" y="4596894"/>
            <a:ext cx="214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 reconstructed without phases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CF0ED-1E1D-2146-9018-EA6347978CA9}"/>
              </a:ext>
            </a:extLst>
          </p:cNvPr>
          <p:cNvSpPr txBox="1"/>
          <p:nvPr/>
        </p:nvSpPr>
        <p:spPr>
          <a:xfrm>
            <a:off x="3696605" y="4873048"/>
            <a:ext cx="214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audio</a:t>
            </a:r>
          </a:p>
        </p:txBody>
      </p:sp>
      <p:pic>
        <p:nvPicPr>
          <p:cNvPr id="17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1D741E55-03C8-4026-B512-0A77E96E3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15208" y="5244006"/>
            <a:ext cx="812800" cy="812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B7DEE1-C533-49E1-AA60-311C54445110}"/>
              </a:ext>
            </a:extLst>
          </p:cNvPr>
          <p:cNvSpPr txBox="1"/>
          <p:nvPr/>
        </p:nvSpPr>
        <p:spPr>
          <a:xfrm>
            <a:off x="8449111" y="4597675"/>
            <a:ext cx="214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 reconstructed with phases</a:t>
            </a:r>
          </a:p>
        </p:txBody>
      </p:sp>
      <p:pic>
        <p:nvPicPr>
          <p:cNvPr id="3" name="no-phases-reed">
            <a:hlinkClick r:id="" action="ppaction://media"/>
            <a:extLst>
              <a:ext uri="{FF2B5EF4-FFF2-40B4-BE49-F238E27FC236}">
                <a16:creationId xmlns:a16="http://schemas.microsoft.com/office/drawing/2014/main" id="{CC4FCD93-0ECF-4B38-B2DB-DE090EB72F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41872" y="5242717"/>
            <a:ext cx="813816" cy="813816"/>
          </a:xfrm>
          <a:prstGeom prst="rect">
            <a:avLst/>
          </a:prstGeom>
        </p:spPr>
      </p:pic>
      <p:pic>
        <p:nvPicPr>
          <p:cNvPr id="1026" name="Picture 2" descr="ComplexNumberArgand">
            <a:extLst>
              <a:ext uri="{FF2B5EF4-FFF2-40B4-BE49-F238E27FC236}">
                <a16:creationId xmlns:a16="http://schemas.microsoft.com/office/drawing/2014/main" id="{8F9AB562-4134-454D-8A69-78EC1B66B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" y="1619884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2464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Spectrograms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E5CA0-1D93-4B49-B9CD-2E077CDF5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3129925"/>
            <a:ext cx="463942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54A3F-391E-43DB-9789-25D000625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0"/>
            <a:ext cx="4639428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B8BF-A8F5-4C4C-91AE-C3088819B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7" y="2293374"/>
            <a:ext cx="4800600" cy="3200400"/>
          </a:xfrm>
          <a:prstGeom prst="rect">
            <a:avLst/>
          </a:prstGeom>
        </p:spPr>
      </p:pic>
      <p:pic>
        <p:nvPicPr>
          <p:cNvPr id="12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4F699E1C-DCE0-435E-855C-EABEF471D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4133" y="9522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3876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0B04BB1-EB3A-4CFB-9908-22A504776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  <p:pic>
        <p:nvPicPr>
          <p:cNvPr id="4" name="dance-scaled">
            <a:hlinkClick r:id="" action="ppaction://media"/>
            <a:extLst>
              <a:ext uri="{FF2B5EF4-FFF2-40B4-BE49-F238E27FC236}">
                <a16:creationId xmlns:a16="http://schemas.microsoft.com/office/drawing/2014/main" id="{0CA72133-95E2-4C01-B7FC-38E8E8F3F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707BBE1-D5C3-489B-A5E6-E70992EDFA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DA5A80-2DC5-46EA-873B-3A25D6C4F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Actual recording</a:t>
            </a:r>
          </a:p>
        </p:txBody>
      </p:sp>
    </p:spTree>
    <p:extLst>
      <p:ext uri="{BB962C8B-B14F-4D97-AF65-F5344CB8AC3E}">
        <p14:creationId xmlns:p14="http://schemas.microsoft.com/office/powerpoint/2010/main" val="176942023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12996</TotalTime>
  <Words>1207</Words>
  <Application>Microsoft Office PowerPoint</Application>
  <PresentationFormat>Widescreen</PresentationFormat>
  <Paragraphs>190</Paragraphs>
  <Slides>25</Slides>
  <Notes>18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Retrospect</vt:lpstr>
      <vt:lpstr>Synthesizing realistic audio using generative adversarial networks</vt:lpstr>
      <vt:lpstr>PowerPoint Presentation</vt:lpstr>
      <vt:lpstr>MIDI files</vt:lpstr>
      <vt:lpstr>Raw audio</vt:lpstr>
      <vt:lpstr>Fourier transform</vt:lpstr>
      <vt:lpstr>Fourier transform</vt:lpstr>
      <vt:lpstr>PowerPoint Presentation</vt:lpstr>
      <vt:lpstr>PowerPoint Presentation</vt:lpstr>
      <vt:lpstr>PowerPoint Presentation</vt:lpstr>
      <vt:lpstr>PowerPoint Presentation</vt:lpstr>
      <vt:lpstr>Can MIDI files sound good?</vt:lpstr>
      <vt:lpstr>Machine learning</vt:lpstr>
      <vt:lpstr>Neural networks (NNs)</vt:lpstr>
      <vt:lpstr>Neural networks (NNs)</vt:lpstr>
      <vt:lpstr>Convolutional Neural Networks (CNNs)</vt:lpstr>
      <vt:lpstr>PowerPoint Presentation</vt:lpstr>
      <vt:lpstr>Generative models</vt:lpstr>
      <vt:lpstr>Variational autoencoder (VAE)</vt:lpstr>
      <vt:lpstr>Generative adversarial network (GAN)</vt:lpstr>
      <vt:lpstr>Generative adversarial network (GAN)</vt:lpstr>
      <vt:lpstr>Previous research</vt:lpstr>
      <vt:lpstr>PowerPoint Presentation</vt:lpstr>
      <vt:lpstr>References</vt:lpstr>
      <vt:lpstr>References</vt:lpstr>
      <vt:lpstr>Things to fix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timbrally accurate audio using generative adversarial networks</dc:title>
  <dc:creator>JUSTIN ZHANG (1002983)</dc:creator>
  <cp:lastModifiedBy>JUSTIN ZHANG (1002983)</cp:lastModifiedBy>
  <cp:revision>85</cp:revision>
  <dcterms:created xsi:type="dcterms:W3CDTF">2018-10-16T14:09:09Z</dcterms:created>
  <dcterms:modified xsi:type="dcterms:W3CDTF">2018-12-05T03:47:17Z</dcterms:modified>
</cp:coreProperties>
</file>